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5" r:id="rId10"/>
    <p:sldId id="267" r:id="rId11"/>
    <p:sldId id="268" r:id="rId12"/>
    <p:sldId id="269" r:id="rId13"/>
    <p:sldId id="270" r:id="rId14"/>
    <p:sldId id="271" r:id="rId15"/>
    <p:sldId id="27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DAAB962-996B-4E3D-B8B8-05C330B073F6}" type="datetimeFigureOut">
              <a:rPr lang="en-US" smtClean="0"/>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2722900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AAB962-996B-4E3D-B8B8-05C330B073F6}" type="datetimeFigureOut">
              <a:rPr lang="en-US" smtClean="0"/>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168704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AAB962-996B-4E3D-B8B8-05C330B073F6}" type="datetimeFigureOut">
              <a:rPr lang="en-US" smtClean="0"/>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CC995-3684-4AF3-A1D3-EFB7E266BBD4}"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151386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AAB962-996B-4E3D-B8B8-05C330B073F6}" type="datetimeFigureOut">
              <a:rPr lang="en-US" smtClean="0"/>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2600073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AAB962-996B-4E3D-B8B8-05C330B073F6}" type="datetimeFigureOut">
              <a:rPr lang="en-US" smtClean="0"/>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CC995-3684-4AF3-A1D3-EFB7E266BBD4}"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02016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AAB962-996B-4E3D-B8B8-05C330B073F6}" type="datetimeFigureOut">
              <a:rPr lang="en-US" smtClean="0"/>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3888760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AAB962-996B-4E3D-B8B8-05C330B073F6}" type="datetimeFigureOut">
              <a:rPr lang="en-US" smtClean="0"/>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42335275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AAB962-996B-4E3D-B8B8-05C330B073F6}" type="datetimeFigureOut">
              <a:rPr lang="en-US" smtClean="0"/>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2083656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AAB962-996B-4E3D-B8B8-05C330B073F6}" type="datetimeFigureOut">
              <a:rPr lang="en-US" smtClean="0"/>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35138629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AAB962-996B-4E3D-B8B8-05C330B073F6}" type="datetimeFigureOut">
              <a:rPr lang="en-US" smtClean="0"/>
              <a:t>9/22/2013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2692748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AAB962-996B-4E3D-B8B8-05C330B073F6}" type="datetimeFigureOut">
              <a:rPr lang="en-US" smtClean="0"/>
              <a:t>9/22/2013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1923305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DAAB962-996B-4E3D-B8B8-05C330B073F6}" type="datetimeFigureOut">
              <a:rPr lang="en-US" smtClean="0"/>
              <a:t>9/22/2013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2456464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DAAB962-996B-4E3D-B8B8-05C330B073F6}" type="datetimeFigureOut">
              <a:rPr lang="en-US" smtClean="0"/>
              <a:t>9/22/2013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1547453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AAB962-996B-4E3D-B8B8-05C330B073F6}" type="datetimeFigureOut">
              <a:rPr lang="en-US" smtClean="0"/>
              <a:t>9/22/2013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358647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AAB962-996B-4E3D-B8B8-05C330B073F6}" type="datetimeFigureOut">
              <a:rPr lang="en-US" smtClean="0"/>
              <a:t>9/22/2013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2924391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AAB962-996B-4E3D-B8B8-05C330B073F6}" type="datetimeFigureOut">
              <a:rPr lang="en-US" smtClean="0"/>
              <a:t>9/22/2013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CCC995-3684-4AF3-A1D3-EFB7E266BBD4}" type="slidenum">
              <a:rPr lang="en-US" smtClean="0"/>
              <a:t>‹#›</a:t>
            </a:fld>
            <a:endParaRPr lang="en-US"/>
          </a:p>
        </p:txBody>
      </p:sp>
    </p:spTree>
    <p:extLst>
      <p:ext uri="{BB962C8B-B14F-4D97-AF65-F5344CB8AC3E}">
        <p14:creationId xmlns:p14="http://schemas.microsoft.com/office/powerpoint/2010/main" val="38769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DAAB962-996B-4E3D-B8B8-05C330B073F6}" type="datetimeFigureOut">
              <a:rPr lang="en-US" smtClean="0"/>
              <a:t>9/22/2013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BCCC995-3684-4AF3-A1D3-EFB7E266BBD4}" type="slidenum">
              <a:rPr lang="en-US" smtClean="0"/>
              <a:t>‹#›</a:t>
            </a:fld>
            <a:endParaRPr lang="en-US"/>
          </a:p>
        </p:txBody>
      </p:sp>
    </p:spTree>
    <p:extLst>
      <p:ext uri="{BB962C8B-B14F-4D97-AF65-F5344CB8AC3E}">
        <p14:creationId xmlns:p14="http://schemas.microsoft.com/office/powerpoint/2010/main" val="170313502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youtube.com/watch?v=VpKmfjf5tUk"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S5BvZllI9-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tciHOSi3Qhs" TargetMode="External"/><Relationship Id="rId2" Type="http://schemas.openxmlformats.org/officeDocument/2006/relationships/hyperlink" Target="https://www.youtube.com/watch?v=Zxmbie8dfkI"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youtube.com/watch?v=Nfo_LnuDJ1c"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White advantages in Wealth Accumulation</a:t>
            </a:r>
            <a:endParaRPr lang="en-US" dirty="0"/>
          </a:p>
        </p:txBody>
      </p:sp>
      <p:sp>
        <p:nvSpPr>
          <p:cNvPr id="3" name="Subtitle 2"/>
          <p:cNvSpPr>
            <a:spLocks noGrp="1"/>
          </p:cNvSpPr>
          <p:nvPr>
            <p:ph type="subTitle" idx="1"/>
          </p:nvPr>
        </p:nvSpPr>
        <p:spPr/>
        <p:txBody>
          <a:bodyPr/>
          <a:lstStyle/>
          <a:p>
            <a:r>
              <a:rPr lang="en-US" dirty="0" smtClean="0"/>
              <a:t>Dillon Wasko</a:t>
            </a:r>
            <a:endParaRPr lang="en-US" dirty="0"/>
          </a:p>
        </p:txBody>
      </p:sp>
    </p:spTree>
    <p:extLst>
      <p:ext uri="{BB962C8B-B14F-4D97-AF65-F5344CB8AC3E}">
        <p14:creationId xmlns:p14="http://schemas.microsoft.com/office/powerpoint/2010/main" val="10755528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igger.uic.edu/%7Erjensen/%7Eirish.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25286">
            <a:off x="190616" y="836592"/>
            <a:ext cx="5343525" cy="18383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dublinopinion.com/wp-content/uploads/2008/09/irish-520-x-40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79623">
            <a:off x="6043858" y="3069355"/>
            <a:ext cx="4256279" cy="333135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gender-policy.tripod.com/sitebuildercontent/sitebuilderpictures/Kimmel3.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9914" y="3240033"/>
            <a:ext cx="2908031" cy="314848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radioislam.org/islam/roligt/judaism/jew-brai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0167" y="125868"/>
            <a:ext cx="4828549" cy="311416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img0.joyreactor.com/pics/post/mario-racism-295290.jpe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87945" y="2228045"/>
            <a:ext cx="3128538" cy="4160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810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Who’s White?</a:t>
            </a:r>
            <a:endParaRPr lang="en-US" dirty="0"/>
          </a:p>
        </p:txBody>
      </p:sp>
      <p:sp>
        <p:nvSpPr>
          <p:cNvPr id="3" name="Content Placeholder 2"/>
          <p:cNvSpPr>
            <a:spLocks noGrp="1"/>
          </p:cNvSpPr>
          <p:nvPr>
            <p:ph idx="1"/>
          </p:nvPr>
        </p:nvSpPr>
        <p:spPr/>
        <p:txBody>
          <a:bodyPr/>
          <a:lstStyle/>
          <a:p>
            <a:r>
              <a:rPr lang="en-US" dirty="0" smtClean="0"/>
              <a:t>In 1909, Armenian Immigrants were classified as “</a:t>
            </a:r>
            <a:r>
              <a:rPr lang="en-US" dirty="0" err="1" smtClean="0"/>
              <a:t>Asiatics</a:t>
            </a:r>
            <a:r>
              <a:rPr lang="en-US" dirty="0" smtClean="0"/>
              <a:t>” and thus denied naturalized citizenship.  </a:t>
            </a:r>
          </a:p>
          <a:p>
            <a:r>
              <a:rPr lang="en-US" dirty="0" smtClean="0"/>
              <a:t>Japanese, Chinese, Hawaiian, and Burmese people where considered white.  </a:t>
            </a:r>
          </a:p>
          <a:p>
            <a:r>
              <a:rPr lang="en-US" dirty="0" smtClean="0"/>
              <a:t>The term “White” is referred to anyone who is not “Negro” Or “Indian.”</a:t>
            </a:r>
          </a:p>
          <a:p>
            <a:r>
              <a:rPr lang="en-US" dirty="0" smtClean="0"/>
              <a:t>Court decisions on white status were based on a mix of supposedly scientific criteria and the common understandings of the day.  </a:t>
            </a:r>
          </a:p>
          <a:p>
            <a:r>
              <a:rPr lang="en-US" dirty="0" smtClean="0"/>
              <a:t>New laws stopped the flow of European immigrants.  In 1921, Congress enacted a quota system which limited the number of new arrivals to 3 percent of the 1910 census numbers.  This was later lowered to 2 percent. </a:t>
            </a:r>
          </a:p>
          <a:p>
            <a:endParaRPr lang="en-US" dirty="0"/>
          </a:p>
        </p:txBody>
      </p:sp>
    </p:spTree>
    <p:extLst>
      <p:ext uri="{BB962C8B-B14F-4D97-AF65-F5344CB8AC3E}">
        <p14:creationId xmlns:p14="http://schemas.microsoft.com/office/powerpoint/2010/main" val="4553315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The Great Depression’s effect on the racial wealth gap. </a:t>
            </a:r>
            <a:endParaRPr lang="en-US" dirty="0"/>
          </a:p>
        </p:txBody>
      </p:sp>
      <p:sp>
        <p:nvSpPr>
          <p:cNvPr id="5" name="Content Placeholder 4"/>
          <p:cNvSpPr>
            <a:spLocks noGrp="1"/>
          </p:cNvSpPr>
          <p:nvPr>
            <p:ph sz="half" idx="1"/>
          </p:nvPr>
        </p:nvSpPr>
        <p:spPr/>
        <p:txBody>
          <a:bodyPr/>
          <a:lstStyle/>
          <a:p>
            <a:r>
              <a:rPr lang="en-US" dirty="0" smtClean="0"/>
              <a:t>Even though white people lost economic ground.  The Depression caused greater hardship for people of color.  </a:t>
            </a:r>
          </a:p>
          <a:p>
            <a:r>
              <a:rPr lang="en-US" dirty="0" smtClean="0"/>
              <a:t>Most of the government aides benefitted white people.</a:t>
            </a:r>
          </a:p>
          <a:p>
            <a:r>
              <a:rPr lang="en-US" dirty="0" smtClean="0"/>
              <a:t> African-Americans were given generally lower-wage and less skilled jobs.  </a:t>
            </a:r>
          </a:p>
          <a:p>
            <a:r>
              <a:rPr lang="en-US" dirty="0">
                <a:hlinkClick r:id="rId2"/>
              </a:rPr>
              <a:t>http://</a:t>
            </a:r>
            <a:r>
              <a:rPr lang="en-US" dirty="0" smtClean="0">
                <a:hlinkClick r:id="rId2"/>
              </a:rPr>
              <a:t>www.youtube.com/watch?v=VpKmfjf5tUk</a:t>
            </a:r>
            <a:endParaRPr lang="en-US" dirty="0" smtClean="0"/>
          </a:p>
          <a:p>
            <a:endParaRPr lang="en-US" dirty="0"/>
          </a:p>
        </p:txBody>
      </p:sp>
      <p:pic>
        <p:nvPicPr>
          <p:cNvPr id="4102" name="Picture 6" descr="http://upload.wikimedia.org/wikipedia/commons/5/54/Lange-MigrantMother02.jpg"/>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5650261" y="1930400"/>
            <a:ext cx="3313435" cy="430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3223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Everlasting Effects</a:t>
            </a:r>
            <a:endParaRPr lang="en-US" dirty="0"/>
          </a:p>
        </p:txBody>
      </p:sp>
      <p:sp>
        <p:nvSpPr>
          <p:cNvPr id="5" name="Content Placeholder 4"/>
          <p:cNvSpPr>
            <a:spLocks noGrp="1"/>
          </p:cNvSpPr>
          <p:nvPr>
            <p:ph idx="1"/>
          </p:nvPr>
        </p:nvSpPr>
        <p:spPr/>
        <p:txBody>
          <a:bodyPr/>
          <a:lstStyle/>
          <a:p>
            <a:r>
              <a:rPr lang="en-US" dirty="0" smtClean="0"/>
              <a:t>Melvin Oliver and Thomas Shapiro in their 1995 book </a:t>
            </a:r>
            <a:r>
              <a:rPr lang="en-US" i="1" dirty="0" smtClean="0"/>
              <a:t>Black </a:t>
            </a:r>
            <a:r>
              <a:rPr lang="en-US" i="1" dirty="0"/>
              <a:t>W</a:t>
            </a:r>
            <a:r>
              <a:rPr lang="en-US" i="1" dirty="0" smtClean="0"/>
              <a:t>ealth/ White Wealth </a:t>
            </a:r>
            <a:r>
              <a:rPr lang="en-US" dirty="0" smtClean="0"/>
              <a:t>found that differences in income, occupation, and education only accounted for about 29 percent of the difference between white and black families assets in 1988.  </a:t>
            </a:r>
          </a:p>
          <a:p>
            <a:r>
              <a:rPr lang="en-US" dirty="0" smtClean="0"/>
              <a:t>Over 70% of the differences were related to just race.</a:t>
            </a:r>
          </a:p>
          <a:p>
            <a:r>
              <a:rPr lang="en-US" dirty="0" smtClean="0"/>
              <a:t>In 1983, David Swinton estimated that the difference in income between black and white Americans came from present and past discrimination, and he calculated a total $500 billion debt to African Americans.   </a:t>
            </a:r>
            <a:endParaRPr lang="en-US" dirty="0"/>
          </a:p>
        </p:txBody>
      </p:sp>
    </p:spTree>
    <p:extLst>
      <p:ext uri="{BB962C8B-B14F-4D97-AF65-F5344CB8AC3E}">
        <p14:creationId xmlns:p14="http://schemas.microsoft.com/office/powerpoint/2010/main" val="22715228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tcf.org/assets/images/blog_images/20130228-graph-the-wealth-gap-between-blacks-and-whites-has-tripled-since-1984.-here-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5438" y="740598"/>
            <a:ext cx="5073249" cy="56086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8540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215" y="226695"/>
            <a:ext cx="8596668" cy="1320800"/>
          </a:xfrm>
        </p:spPr>
        <p:txBody>
          <a:bodyPr/>
          <a:lstStyle/>
          <a:p>
            <a:pPr algn="ctr"/>
            <a:r>
              <a:rPr lang="en-US" dirty="0" smtClean="0"/>
              <a:t>Reactions, Comments, Questions?</a:t>
            </a:r>
            <a:endParaRPr lang="en-US" dirty="0"/>
          </a:p>
        </p:txBody>
      </p:sp>
      <p:pic>
        <p:nvPicPr>
          <p:cNvPr id="7170" name="Picture 2" descr="http://us.123rf.com/400wm/400/400/marish/marish1206/marish120600009/13955804-box-with-question-mark-icons.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rot="928051">
            <a:off x="8904609" y="784190"/>
            <a:ext cx="2654928" cy="4678288"/>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s://encrypted-tbn0.gstatic.com/images?q=tbn:ANd9GcSzgWV0IN8RG_9FpGWFT1zJUc4JxEFuoWZLggLs9rnTV1aNPfXZx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651318">
            <a:off x="713358" y="1835604"/>
            <a:ext cx="2667000" cy="3990976"/>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fc01.deviantart.net/fs25/i/2009/022/1/a/inject_knowledge_question_mark_by_CHIN2OFF.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0597" y="894304"/>
            <a:ext cx="4788552" cy="5822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4489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White American assets compared to other races</a:t>
            </a:r>
            <a:endParaRPr lang="en-US" dirty="0"/>
          </a:p>
        </p:txBody>
      </p:sp>
      <p:sp>
        <p:nvSpPr>
          <p:cNvPr id="3" name="Content Placeholder 2"/>
          <p:cNvSpPr>
            <a:spLocks noGrp="1"/>
          </p:cNvSpPr>
          <p:nvPr>
            <p:ph idx="1"/>
          </p:nvPr>
        </p:nvSpPr>
        <p:spPr/>
        <p:txBody>
          <a:bodyPr/>
          <a:lstStyle/>
          <a:p>
            <a:r>
              <a:rPr lang="en-US" dirty="0" smtClean="0"/>
              <a:t>White wealth has been boosted by many policies.  Homestead programs, land grants, farm loans, and social security checks were available to mostly white people.  </a:t>
            </a:r>
          </a:p>
          <a:p>
            <a:r>
              <a:rPr lang="en-US" dirty="0" smtClean="0"/>
              <a:t>White mean family assets are equivalent to $514,785 while the median net worth for whites is $120,989.  The average is skewed by CEO’s, white slave holders. </a:t>
            </a:r>
          </a:p>
          <a:p>
            <a:r>
              <a:rPr lang="en-US" dirty="0" smtClean="0"/>
              <a:t>The racial wealth gap was not only caused by government policies; discrimination, violence, political pressure by whites, unions, property owners, and employers added to the issue.</a:t>
            </a:r>
          </a:p>
          <a:p>
            <a:r>
              <a:rPr lang="en-US" dirty="0"/>
              <a:t>  </a:t>
            </a:r>
            <a:r>
              <a:rPr lang="en-US" dirty="0">
                <a:hlinkClick r:id="rId2"/>
              </a:rPr>
              <a:t>https</a:t>
            </a:r>
            <a:r>
              <a:rPr lang="en-US" dirty="0" smtClean="0">
                <a:hlinkClick r:id="rId2"/>
              </a:rPr>
              <a:t>://</a:t>
            </a:r>
            <a:r>
              <a:rPr lang="en-US" dirty="0" smtClean="0">
                <a:hlinkClick r:id="rId2"/>
              </a:rPr>
              <a:t>www.youtube.com/watch?v=S5BvZllI9-U</a:t>
            </a:r>
            <a:endParaRPr lang="en-US" dirty="0" smtClean="0"/>
          </a:p>
          <a:p>
            <a:r>
              <a:rPr lang="en-US" dirty="0" smtClean="0"/>
              <a:t>The Racial Wealth Gap In America</a:t>
            </a:r>
            <a:endParaRPr lang="en-US" dirty="0" smtClean="0"/>
          </a:p>
          <a:p>
            <a:pPr marL="0" indent="0">
              <a:buNone/>
            </a:pPr>
            <a:endParaRPr lang="en-US" dirty="0" smtClean="0"/>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636873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Colonizing the east with servants and slaves</a:t>
            </a:r>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Virginia was the </a:t>
            </a:r>
            <a:r>
              <a:rPr lang="en-US" dirty="0" smtClean="0"/>
              <a:t>first colony to allow the sale of African slaves and by the 1650’s there were </a:t>
            </a:r>
            <a:r>
              <a:rPr lang="en-US" dirty="0" smtClean="0"/>
              <a:t>about </a:t>
            </a:r>
            <a:r>
              <a:rPr lang="en-US" dirty="0" smtClean="0"/>
              <a:t>a thousand slaves in Virginia. </a:t>
            </a:r>
          </a:p>
          <a:p>
            <a:r>
              <a:rPr lang="en-US" dirty="0" smtClean="0"/>
              <a:t>Native American slavery also existed and was coded into law.</a:t>
            </a:r>
          </a:p>
          <a:p>
            <a:r>
              <a:rPr lang="en-US" dirty="0" smtClean="0"/>
              <a:t>Interesting Fact: The Native Americans were enslaved in their homelands and were too difficult to control and were often able to escape. </a:t>
            </a:r>
          </a:p>
          <a:p>
            <a:r>
              <a:rPr lang="en-US" dirty="0" smtClean="0"/>
              <a:t>Local slavery worsened relationships with tribes, military allies, and trading partners.     </a:t>
            </a:r>
            <a:endParaRPr lang="en-US" dirty="0"/>
          </a:p>
        </p:txBody>
      </p:sp>
      <p:pic>
        <p:nvPicPr>
          <p:cNvPr id="1026" name="Picture 2" descr="https://encrypted-tbn2.gstatic.com/images?q=tbn:ANd9GcSf5eSowMlsYyUejdq9A_cKHBPlnLKXVFNtV-yEqaI6benGcmnz"/>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77334" y="1318454"/>
            <a:ext cx="3572695" cy="4461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0552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We The White People of The United States</a:t>
            </a:r>
            <a:endParaRPr lang="en-US" dirty="0"/>
          </a:p>
        </p:txBody>
      </p:sp>
      <p:sp>
        <p:nvSpPr>
          <p:cNvPr id="4" name="Content Placeholder 3"/>
          <p:cNvSpPr>
            <a:spLocks noGrp="1"/>
          </p:cNvSpPr>
          <p:nvPr>
            <p:ph idx="1"/>
          </p:nvPr>
        </p:nvSpPr>
        <p:spPr/>
        <p:txBody>
          <a:bodyPr>
            <a:normAutofit/>
          </a:bodyPr>
          <a:lstStyle/>
          <a:p>
            <a:r>
              <a:rPr lang="en-US" dirty="0" smtClean="0"/>
              <a:t>Song from a cotton field – Bessie Brown</a:t>
            </a:r>
          </a:p>
          <a:p>
            <a:r>
              <a:rPr lang="en-US" dirty="0">
                <a:hlinkClick r:id="rId2"/>
              </a:rPr>
              <a:t>https://</a:t>
            </a:r>
            <a:r>
              <a:rPr lang="en-US" dirty="0" smtClean="0">
                <a:hlinkClick r:id="rId2"/>
              </a:rPr>
              <a:t>www.youtube.com/watch?v=Zxmbie8dfkI</a:t>
            </a:r>
            <a:endParaRPr lang="en-US" dirty="0" smtClean="0"/>
          </a:p>
          <a:p>
            <a:r>
              <a:rPr lang="en-US" dirty="0" smtClean="0"/>
              <a:t>At the time of the Revolutionary War, half of the wealth of the colonies was owned by 10 percent of the population– White men.</a:t>
            </a:r>
          </a:p>
          <a:p>
            <a:r>
              <a:rPr lang="en-US" dirty="0" smtClean="0"/>
              <a:t>The right to steal Indian land was one cause of the war.  </a:t>
            </a:r>
          </a:p>
          <a:p>
            <a:r>
              <a:rPr lang="en-US" dirty="0" smtClean="0"/>
              <a:t>The southern slave-owning states were favored in congressional decisions based on the three-fifths of the slave population.</a:t>
            </a:r>
          </a:p>
          <a:p>
            <a:r>
              <a:rPr lang="en-US" dirty="0"/>
              <a:t>  </a:t>
            </a:r>
            <a:r>
              <a:rPr lang="en-US" dirty="0">
                <a:hlinkClick r:id="rId3"/>
              </a:rPr>
              <a:t>https://</a:t>
            </a:r>
            <a:r>
              <a:rPr lang="en-US" dirty="0" smtClean="0">
                <a:hlinkClick r:id="rId3"/>
              </a:rPr>
              <a:t>www.youtube.com/watch?v=tciHOSi3Qhs</a:t>
            </a:r>
            <a:endParaRPr lang="en-US" dirty="0" smtClean="0"/>
          </a:p>
          <a:p>
            <a:r>
              <a:rPr lang="en-US" dirty="0" smtClean="0"/>
              <a:t>The 3/5 Compromise</a:t>
            </a:r>
          </a:p>
          <a:p>
            <a:endParaRPr lang="en-US" dirty="0" smtClean="0"/>
          </a:p>
          <a:p>
            <a:endParaRPr lang="en-US" dirty="0"/>
          </a:p>
        </p:txBody>
      </p:sp>
    </p:spTree>
    <p:extLst>
      <p:ext uri="{BB962C8B-B14F-4D97-AF65-F5344CB8AC3E}">
        <p14:creationId xmlns:p14="http://schemas.microsoft.com/office/powerpoint/2010/main" val="2988988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T/F: For fifty of the first sixty-four years of U.S. history, the president was a slave owner? </a:t>
            </a:r>
            <a:br>
              <a:rPr lang="en-US" dirty="0" smtClean="0"/>
            </a:br>
            <a:r>
              <a:rPr lang="en-US" dirty="0"/>
              <a:t/>
            </a:r>
            <a:br>
              <a:rPr lang="en-US" dirty="0"/>
            </a:br>
            <a:endParaRPr lang="en-US" dirty="0"/>
          </a:p>
        </p:txBody>
      </p:sp>
      <p:sp>
        <p:nvSpPr>
          <p:cNvPr id="5" name="Content Placeholder 4"/>
          <p:cNvSpPr>
            <a:spLocks noGrp="1"/>
          </p:cNvSpPr>
          <p:nvPr>
            <p:ph idx="1"/>
          </p:nvPr>
        </p:nvSpPr>
        <p:spPr/>
        <p:txBody>
          <a:bodyPr/>
          <a:lstStyle/>
          <a:p>
            <a:endParaRPr lang="en-US" dirty="0" smtClean="0"/>
          </a:p>
          <a:p>
            <a:r>
              <a:rPr lang="en-US" dirty="0" smtClean="0"/>
              <a:t>The majority of slaves were owned by 4% of the southern white population.  </a:t>
            </a:r>
          </a:p>
          <a:p>
            <a:r>
              <a:rPr lang="en-US" dirty="0" smtClean="0"/>
              <a:t>Most slave owners were not big plantation owners, but owned five or fewer slaves.</a:t>
            </a:r>
          </a:p>
          <a:p>
            <a:r>
              <a:rPr lang="en-US" dirty="0" smtClean="0"/>
              <a:t>In 1850 in South Carolina, the average slave owner earned $565 a year from slavery while the average white resident earned $53. </a:t>
            </a:r>
          </a:p>
          <a:p>
            <a:r>
              <a:rPr lang="en-US" dirty="0" smtClean="0"/>
              <a:t>One article estimated that slaves accounted for $1.4 trillion in unpaid wages, adjusted for inflation up to 1990.  </a:t>
            </a:r>
          </a:p>
          <a:p>
            <a:pPr marL="0" indent="0">
              <a:buNone/>
            </a:pPr>
            <a:endParaRPr lang="en-US" dirty="0"/>
          </a:p>
        </p:txBody>
      </p:sp>
    </p:spTree>
    <p:extLst>
      <p:ext uri="{BB962C8B-B14F-4D97-AF65-F5344CB8AC3E}">
        <p14:creationId xmlns:p14="http://schemas.microsoft.com/office/powerpoint/2010/main" val="5995725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Westward Expansion onto Indian Land</a:t>
            </a:r>
            <a:endParaRPr lang="en-US" dirty="0"/>
          </a:p>
        </p:txBody>
      </p:sp>
      <p:sp>
        <p:nvSpPr>
          <p:cNvPr id="9" name="Content Placeholder 8"/>
          <p:cNvSpPr>
            <a:spLocks noGrp="1"/>
          </p:cNvSpPr>
          <p:nvPr>
            <p:ph sz="half" idx="1"/>
          </p:nvPr>
        </p:nvSpPr>
        <p:spPr/>
        <p:txBody>
          <a:bodyPr>
            <a:normAutofit/>
          </a:bodyPr>
          <a:lstStyle/>
          <a:p>
            <a:r>
              <a:rPr lang="en-US" dirty="0" smtClean="0"/>
              <a:t>The federal government displaced the last Native Americans east of the Mississippi and supported the massive westward expansion. </a:t>
            </a:r>
          </a:p>
          <a:p>
            <a:r>
              <a:rPr lang="en-US" dirty="0" smtClean="0"/>
              <a:t>Many white settlers took their slaves with them, seventy-five thousand to Kentucky and Tennessee alone.  </a:t>
            </a:r>
          </a:p>
          <a:p>
            <a:r>
              <a:rPr lang="en-US" dirty="0" smtClean="0"/>
              <a:t>This took place around 1791 when the cotton gin was invented.  </a:t>
            </a:r>
          </a:p>
          <a:p>
            <a:pPr marL="0" indent="0">
              <a:buNone/>
            </a:pPr>
            <a:endParaRPr lang="en-US" dirty="0"/>
          </a:p>
        </p:txBody>
      </p:sp>
      <p:sp>
        <p:nvSpPr>
          <p:cNvPr id="10" name="Content Placeholder 9"/>
          <p:cNvSpPr>
            <a:spLocks noGrp="1"/>
          </p:cNvSpPr>
          <p:nvPr>
            <p:ph sz="half" idx="2"/>
          </p:nvPr>
        </p:nvSpPr>
        <p:spPr/>
        <p:txBody>
          <a:bodyPr>
            <a:normAutofit/>
          </a:bodyPr>
          <a:lstStyle/>
          <a:p>
            <a:pPr algn="ctr"/>
            <a:r>
              <a:rPr lang="en-US" u="sng" dirty="0" smtClean="0"/>
              <a:t>Andrew Jackson Prior to Office</a:t>
            </a:r>
          </a:p>
          <a:p>
            <a:pPr algn="ctr"/>
            <a:r>
              <a:rPr lang="en-US" dirty="0" smtClean="0"/>
              <a:t>Jackson negotiated nine treaties with the Cherokees, Chickasaws, Choctaws, Creeks, and Seminoles that gave white government massive amounts of land.  </a:t>
            </a:r>
          </a:p>
          <a:p>
            <a:pPr algn="ctr"/>
            <a:r>
              <a:rPr lang="en-US" dirty="0" smtClean="0"/>
              <a:t>Jackson a long time speculator, had bought a share of five thousand acres of Chickasaw land for $100 in Mississippi twenty years earlier.  He later sold a portion of the land for $5,000 and kept the remainder.  </a:t>
            </a:r>
          </a:p>
          <a:p>
            <a:pPr marL="0" indent="0" algn="ctr">
              <a:buNone/>
            </a:pPr>
            <a:endParaRPr lang="en-US" u="sng" dirty="0" smtClean="0"/>
          </a:p>
          <a:p>
            <a:pPr algn="ctr"/>
            <a:endParaRPr lang="en-US" u="sng" dirty="0" smtClean="0"/>
          </a:p>
          <a:p>
            <a:endParaRPr lang="en-US" dirty="0"/>
          </a:p>
        </p:txBody>
      </p:sp>
    </p:spTree>
    <p:extLst>
      <p:ext uri="{BB962C8B-B14F-4D97-AF65-F5344CB8AC3E}">
        <p14:creationId xmlns:p14="http://schemas.microsoft.com/office/powerpoint/2010/main" val="37652032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6" y="364137"/>
            <a:ext cx="8596668" cy="1320800"/>
          </a:xfrm>
        </p:spPr>
        <p:txBody>
          <a:bodyPr/>
          <a:lstStyle/>
          <a:p>
            <a:pPr algn="ctr"/>
            <a:r>
              <a:rPr lang="en-US" dirty="0" smtClean="0"/>
              <a:t>Andrew Jackson’s Influence </a:t>
            </a:r>
            <a:endParaRPr lang="en-US" dirty="0"/>
          </a:p>
        </p:txBody>
      </p:sp>
      <p:sp>
        <p:nvSpPr>
          <p:cNvPr id="4" name="Content Placeholder 3"/>
          <p:cNvSpPr>
            <a:spLocks noGrp="1"/>
          </p:cNvSpPr>
          <p:nvPr>
            <p:ph sz="half" idx="2"/>
          </p:nvPr>
        </p:nvSpPr>
        <p:spPr>
          <a:xfrm>
            <a:off x="5529462" y="1502409"/>
            <a:ext cx="4184034" cy="3880773"/>
          </a:xfrm>
        </p:spPr>
        <p:txBody>
          <a:bodyPr>
            <a:normAutofit fontScale="92500" lnSpcReduction="20000"/>
          </a:bodyPr>
          <a:lstStyle/>
          <a:p>
            <a:r>
              <a:rPr lang="en-US" dirty="0" smtClean="0"/>
              <a:t>In 1830, two years after entering office Jackson signed the Indian Removal Act, which forced seventy thousand Cherokees to walk the Trail of Tears to Oklahoma, with one-third dying along the way.</a:t>
            </a:r>
          </a:p>
          <a:p>
            <a:r>
              <a:rPr lang="en-US" dirty="0" smtClean="0"/>
              <a:t>Millions of acres were then transferred from public to private ownership—twenty million acres in 1836 alone.  </a:t>
            </a:r>
            <a:endParaRPr lang="en-US" dirty="0"/>
          </a:p>
          <a:p>
            <a:r>
              <a:rPr lang="en-US" dirty="0" smtClean="0"/>
              <a:t>Railroad companies, banks, wealthy individuals benefited from the “new” land. </a:t>
            </a:r>
          </a:p>
          <a:p>
            <a:r>
              <a:rPr lang="en-US" dirty="0">
                <a:hlinkClick r:id="rId2"/>
              </a:rPr>
              <a:t>http://</a:t>
            </a:r>
            <a:r>
              <a:rPr lang="en-US" dirty="0" smtClean="0">
                <a:hlinkClick r:id="rId2"/>
              </a:rPr>
              <a:t>www.youtube.com/watch?v=Nfo_LnuDJ1c</a:t>
            </a:r>
            <a:endParaRPr lang="en-US" dirty="0" smtClean="0"/>
          </a:p>
          <a:p>
            <a:endParaRPr lang="en-US" dirty="0"/>
          </a:p>
        </p:txBody>
      </p:sp>
      <p:pic>
        <p:nvPicPr>
          <p:cNvPr id="1026" name="Picture 2" descr="http://www.whitehouse.gov/sites/default/files/first-family/masthead_image/7aj_header_sm.jpg?1250870848"/>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237844" y="1594784"/>
            <a:ext cx="5136497" cy="2899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3314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Conquering Mexico </a:t>
            </a:r>
            <a:endParaRPr lang="en-US" dirty="0"/>
          </a:p>
        </p:txBody>
      </p:sp>
      <p:sp>
        <p:nvSpPr>
          <p:cNvPr id="3" name="Content Placeholder 2"/>
          <p:cNvSpPr>
            <a:spLocks noGrp="1"/>
          </p:cNvSpPr>
          <p:nvPr>
            <p:ph idx="1"/>
          </p:nvPr>
        </p:nvSpPr>
        <p:spPr/>
        <p:txBody>
          <a:bodyPr/>
          <a:lstStyle/>
          <a:p>
            <a:r>
              <a:rPr lang="en-US" dirty="0" smtClean="0"/>
              <a:t>In the 1820’s just after Mexico won independence, Anglo (English-speaking white) began moving to Texas.</a:t>
            </a:r>
          </a:p>
          <a:p>
            <a:r>
              <a:rPr lang="en-US" dirty="0" smtClean="0"/>
              <a:t>The Anglo’s began to revolt in 1837 this lead to the Mexican-American war where the Anglo’s won.  They then started the Lone Star Republic.  Citizenship was grated to all white men and only white men living in Texas on the day of independence.</a:t>
            </a:r>
          </a:p>
          <a:p>
            <a:r>
              <a:rPr lang="en-US" dirty="0" smtClean="0"/>
              <a:t>Steve Austin gave one-quarter as much land to blacks as to whites who settled in his colonies.  </a:t>
            </a:r>
          </a:p>
          <a:p>
            <a:r>
              <a:rPr lang="en-US" dirty="0" smtClean="0"/>
              <a:t>The Treaty of Guadalupe Hidalgo ultimately resulted in a massive transfer of land from Latinos to white people throughout California, Arizona, New Mexico, Nevada, Utah, and parts of Colorado, and small sections of Oklahoma, Kansas, and Wyoming.    </a:t>
            </a:r>
          </a:p>
        </p:txBody>
      </p:sp>
    </p:spTree>
    <p:extLst>
      <p:ext uri="{BB962C8B-B14F-4D97-AF65-F5344CB8AC3E}">
        <p14:creationId xmlns:p14="http://schemas.microsoft.com/office/powerpoint/2010/main" val="24289556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Waves of white Immigrants</a:t>
            </a:r>
            <a:endParaRPr lang="en-US" dirty="0"/>
          </a:p>
        </p:txBody>
      </p:sp>
      <p:sp>
        <p:nvSpPr>
          <p:cNvPr id="3" name="Content Placeholder 2"/>
          <p:cNvSpPr>
            <a:spLocks noGrp="1"/>
          </p:cNvSpPr>
          <p:nvPr>
            <p:ph sz="half" idx="1"/>
          </p:nvPr>
        </p:nvSpPr>
        <p:spPr>
          <a:xfrm>
            <a:off x="677334" y="1893633"/>
            <a:ext cx="3830272" cy="4689079"/>
          </a:xfrm>
        </p:spPr>
        <p:txBody>
          <a:bodyPr/>
          <a:lstStyle/>
          <a:p>
            <a:r>
              <a:rPr lang="en-US" dirty="0" smtClean="0"/>
              <a:t>Immigration from northwest Europe, which had predominated in the eighteenth and early nineteenth increased in the late 1800’s.</a:t>
            </a:r>
          </a:p>
          <a:p>
            <a:r>
              <a:rPr lang="en-US" dirty="0" smtClean="0"/>
              <a:t>Protestant immigrants encountered little prejudice while Jewish, Slavic, Irish, southern Italian, and Catholic immigrants were commonly considered racially different.   </a:t>
            </a:r>
            <a:endParaRPr lang="en-US" dirty="0"/>
          </a:p>
        </p:txBody>
      </p:sp>
      <p:pic>
        <p:nvPicPr>
          <p:cNvPr id="2050" name="Picture 2" descr="http://upload.wikimedia.org/wikipedia/commons/0/0c/Non-Native_American_Nations_Control_over_N_America_1835.pn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447089" y="257494"/>
            <a:ext cx="5653825" cy="6325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564153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3616</TotalTime>
  <Words>1023</Words>
  <Application>Microsoft Office PowerPoint</Application>
  <PresentationFormat>Widescreen</PresentationFormat>
  <Paragraphs>66</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Trebuchet MS</vt:lpstr>
      <vt:lpstr>Wingdings 3</vt:lpstr>
      <vt:lpstr>Facet</vt:lpstr>
      <vt:lpstr>White advantages in Wealth Accumulation</vt:lpstr>
      <vt:lpstr>White American assets compared to other races</vt:lpstr>
      <vt:lpstr>Colonizing the east with servants and slaves</vt:lpstr>
      <vt:lpstr>We The White People of The United States</vt:lpstr>
      <vt:lpstr>T/F: For fifty of the first sixty-four years of U.S. history, the president was a slave owner?   </vt:lpstr>
      <vt:lpstr>Westward Expansion onto Indian Land</vt:lpstr>
      <vt:lpstr>Andrew Jackson’s Influence </vt:lpstr>
      <vt:lpstr>Conquering Mexico </vt:lpstr>
      <vt:lpstr>Waves of white Immigrants</vt:lpstr>
      <vt:lpstr>PowerPoint Presentation</vt:lpstr>
      <vt:lpstr>Who’s White?</vt:lpstr>
      <vt:lpstr>The Great Depression’s effect on the racial wealth gap. </vt:lpstr>
      <vt:lpstr>Everlasting Effects</vt:lpstr>
      <vt:lpstr>PowerPoint Presentation</vt:lpstr>
      <vt:lpstr>Reactions, Comments, 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Dillon Wasko</dc:creator>
  <cp:lastModifiedBy>Dillon Wasko</cp:lastModifiedBy>
  <cp:revision>66</cp:revision>
  <dcterms:created xsi:type="dcterms:W3CDTF">2013-09-20T00:59:06Z</dcterms:created>
  <dcterms:modified xsi:type="dcterms:W3CDTF">2013-09-24T04:19:08Z</dcterms:modified>
</cp:coreProperties>
</file>